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7" r:id="rId2"/>
    <p:sldId id="270" r:id="rId3"/>
    <p:sldId id="266" r:id="rId4"/>
    <p:sldId id="275" r:id="rId5"/>
    <p:sldId id="276" r:id="rId6"/>
    <p:sldId id="274" r:id="rId7"/>
    <p:sldId id="273" r:id="rId8"/>
    <p:sldId id="272" r:id="rId9"/>
    <p:sldId id="277" r:id="rId10"/>
    <p:sldId id="271" r:id="rId11"/>
    <p:sldId id="268" r:id="rId12"/>
    <p:sldId id="269" r:id="rId13"/>
    <p:sldId id="260" r:id="rId14"/>
  </p:sldIdLst>
  <p:sldSz cx="9144000" cy="6858000" type="screen4x3"/>
  <p:notesSz cx="6858000" cy="9144000"/>
  <p:embeddedFontLst>
    <p:embeddedFont>
      <p:font typeface="Comic Sans MS" pitchFamily="66" charset="0"/>
      <p:regular r:id="rId15"/>
      <p:bold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660066"/>
    <a:srgbClr val="9900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34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2130425"/>
            <a:ext cx="573784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3886200"/>
            <a:ext cx="571504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8A0000"/>
                </a:solidFill>
                <a:latin typeface="Comic Sans MS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15.10.2019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215238" cy="8461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600200"/>
            <a:ext cx="7215238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  <a:lvl2pPr>
              <a:defRPr>
                <a:solidFill>
                  <a:srgbClr val="8A0000"/>
                </a:solidFill>
                <a:latin typeface="Comic Sans MS" pitchFamily="66" charset="0"/>
              </a:defRPr>
            </a:lvl2pPr>
            <a:lvl3pPr>
              <a:defRPr>
                <a:solidFill>
                  <a:srgbClr val="8A0000"/>
                </a:solidFill>
                <a:latin typeface="Comic Sans MS" pitchFamily="66" charset="0"/>
              </a:defRPr>
            </a:lvl3pPr>
            <a:lvl4pPr>
              <a:defRPr>
                <a:solidFill>
                  <a:srgbClr val="8A0000"/>
                </a:solidFill>
                <a:latin typeface="Comic Sans MS" pitchFamily="66" charset="0"/>
              </a:defRPr>
            </a:lvl4pPr>
            <a:lvl5pPr>
              <a:defRPr>
                <a:solidFill>
                  <a:srgbClr val="8A0000"/>
                </a:solidFill>
                <a:latin typeface="Comic Sans MS" pitchFamily="66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15.10.2019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71480"/>
            <a:ext cx="7286676" cy="8461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28662" y="1600200"/>
            <a:ext cx="3567138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8A0000"/>
                </a:solidFill>
                <a:latin typeface="Comic Sans MS" pitchFamily="66" charset="0"/>
              </a:defRPr>
            </a:lvl1pPr>
            <a:lvl2pPr>
              <a:defRPr sz="2400">
                <a:solidFill>
                  <a:srgbClr val="8A0000"/>
                </a:solidFill>
                <a:latin typeface="Comic Sans MS" pitchFamily="66" charset="0"/>
              </a:defRPr>
            </a:lvl2pPr>
            <a:lvl3pPr>
              <a:defRPr sz="2000">
                <a:solidFill>
                  <a:srgbClr val="8A0000"/>
                </a:solidFill>
                <a:latin typeface="Comic Sans MS" pitchFamily="66" charset="0"/>
              </a:defRPr>
            </a:lvl3pPr>
            <a:lvl4pPr>
              <a:defRPr sz="1800">
                <a:solidFill>
                  <a:srgbClr val="8A0000"/>
                </a:solidFill>
                <a:latin typeface="Comic Sans MS" pitchFamily="66" charset="0"/>
              </a:defRPr>
            </a:lvl4pPr>
            <a:lvl5pPr>
              <a:defRPr sz="1800">
                <a:solidFill>
                  <a:srgbClr val="8A0000"/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67138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8A0000"/>
                </a:solidFill>
                <a:latin typeface="Comic Sans MS" pitchFamily="66" charset="0"/>
              </a:defRPr>
            </a:lvl1pPr>
            <a:lvl2pPr>
              <a:defRPr sz="2400">
                <a:solidFill>
                  <a:srgbClr val="8A0000"/>
                </a:solidFill>
                <a:latin typeface="Comic Sans MS" pitchFamily="66" charset="0"/>
              </a:defRPr>
            </a:lvl2pPr>
            <a:lvl3pPr>
              <a:defRPr sz="2000">
                <a:solidFill>
                  <a:srgbClr val="8A0000"/>
                </a:solidFill>
                <a:latin typeface="Comic Sans MS" pitchFamily="66" charset="0"/>
              </a:defRPr>
            </a:lvl3pPr>
            <a:lvl4pPr>
              <a:defRPr sz="1800">
                <a:solidFill>
                  <a:srgbClr val="8A0000"/>
                </a:solidFill>
                <a:latin typeface="Comic Sans MS" pitchFamily="66" charset="0"/>
              </a:defRPr>
            </a:lvl4pPr>
            <a:lvl5pPr>
              <a:defRPr sz="1800">
                <a:solidFill>
                  <a:srgbClr val="8A0000"/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15.10.2019</a:t>
            </a:fld>
            <a:endParaRPr lang="ru-RU"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00042"/>
            <a:ext cx="7686700" cy="9175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15.10.2019</a:t>
            </a:fld>
            <a:endParaRPr lang="ru-RU"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15.10.2019</a:t>
            </a:fld>
            <a:endParaRPr lang="ru-RU"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A0000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268761"/>
            <a:ext cx="8143932" cy="2880320"/>
          </a:xfrm>
        </p:spPr>
        <p:txBody>
          <a:bodyPr anchor="ctr"/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</a:t>
            </a:r>
            <a:r>
              <a:rPr lang="ru-RU" sz="2800" b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 280» СОВЕТСКОГО РАЙОНА г.КАЗАНИ</a:t>
            </a:r>
            <a:endParaRPr lang="ru-RU" sz="2800" b="1" dirty="0">
              <a:ln w="19050">
                <a:solidFill>
                  <a:prstClr val="white"/>
                </a:solidFill>
                <a:prstDash val="solid"/>
              </a:ln>
              <a:solidFill>
                <a:srgbClr val="7030A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3042" y="5085184"/>
            <a:ext cx="6286544" cy="1224136"/>
          </a:xfrm>
        </p:spPr>
        <p:txBody>
          <a:bodyPr anchor="ctr"/>
          <a:lstStyle/>
          <a:p>
            <a:r>
              <a:rPr lang="ru-RU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Принята: педагогическим советом МБДОУ «Детский сад № 280» </a:t>
            </a:r>
          </a:p>
          <a:p>
            <a:r>
              <a:rPr lang="ru-RU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 района г. Казани </a:t>
            </a:r>
            <a:r>
              <a:rPr lang="ru-RU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августа</a:t>
            </a:r>
            <a:r>
              <a:rPr lang="ru-RU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2019г.</a:t>
            </a:r>
          </a:p>
          <a:p>
            <a:pPr>
              <a:spcBef>
                <a:spcPct val="0"/>
              </a:spcBef>
              <a:defRPr/>
            </a:pPr>
            <a:endParaRPr lang="ru-RU" sz="1600" dirty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4702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642918"/>
            <a:ext cx="8072494" cy="5483245"/>
          </a:xfrm>
        </p:spPr>
        <p:txBody>
          <a:bodyPr/>
          <a:lstStyle/>
          <a:p>
            <a:pPr>
              <a:buNone/>
            </a:pPr>
            <a:r>
              <a:rPr lang="ru-RU" sz="1400" dirty="0" smtClean="0">
                <a:solidFill>
                  <a:srgbClr val="7030A0"/>
                </a:solidFill>
              </a:rPr>
              <a:t>Основная общеобразовательная программа дошкольного образования МБДОУ «Детский сад № 280» (далее - Программа) является документом, на основании которого дошкольное учреждение самостоятельно реализует основную образовательную программу дошкольного образования.	 </a:t>
            </a:r>
          </a:p>
          <a:p>
            <a:pPr>
              <a:buNone/>
            </a:pPr>
            <a:r>
              <a:rPr lang="ru-RU" sz="1400" dirty="0" smtClean="0">
                <a:solidFill>
                  <a:srgbClr val="7030A0"/>
                </a:solidFill>
              </a:rPr>
              <a:t>Программа разрабатывалась в соответствии с:</a:t>
            </a:r>
          </a:p>
          <a:p>
            <a:pPr>
              <a:buNone/>
            </a:pPr>
            <a:r>
              <a:rPr lang="ru-RU" sz="1400" dirty="0" smtClean="0">
                <a:solidFill>
                  <a:srgbClr val="7030A0"/>
                </a:solidFill>
              </a:rPr>
              <a:t>- Федеральным законом от 29 декабря 2012 г. № 273-ФЗ «Об образовании в Российской Федерации» и Федеральным государственным образовательным стандартом дошкольного образования. </a:t>
            </a:r>
          </a:p>
          <a:p>
            <a:pPr>
              <a:buNone/>
            </a:pPr>
            <a:r>
              <a:rPr lang="ru-RU" sz="1400" dirty="0" smtClean="0">
                <a:solidFill>
                  <a:srgbClr val="7030A0"/>
                </a:solidFill>
              </a:rPr>
              <a:t>- Федеральным государственным образовательным стандартом дошкольного образования (Приказ Министерства образования и науки РФ от 17 октября 2013 г. №1155) </a:t>
            </a:r>
          </a:p>
          <a:p>
            <a:pPr>
              <a:buNone/>
            </a:pPr>
            <a:r>
              <a:rPr lang="ru-RU" sz="1400" dirty="0" smtClean="0">
                <a:solidFill>
                  <a:srgbClr val="7030A0"/>
                </a:solidFill>
              </a:rPr>
              <a:t>Основной целью Программы является позитивная социализация и всестороннее развитие ребенка раннего и дошкольного возраста в адекватных его возрасту детских видах деятельности.</a:t>
            </a:r>
          </a:p>
          <a:p>
            <a:pPr>
              <a:buNone/>
            </a:pPr>
            <a:r>
              <a:rPr lang="ru-RU" sz="1400" dirty="0" smtClean="0">
                <a:solidFill>
                  <a:srgbClr val="7030A0"/>
                </a:solidFill>
              </a:rPr>
              <a:t>Содержание Программы включает совокупность образовательных областей, которые обеспечивают социальную ситуацию развития личности ребенка.     </a:t>
            </a:r>
          </a:p>
          <a:p>
            <a:pPr>
              <a:buNone/>
            </a:pPr>
            <a:r>
              <a:rPr lang="ru-RU" sz="1400" dirty="0" smtClean="0">
                <a:solidFill>
                  <a:srgbClr val="7030A0"/>
                </a:solidFill>
              </a:rPr>
              <a:t>Программа направлена на создание условий развития дошкольников, открывающих возможности для позитивной социализации ребёнка, его всестороннего личностного развития, развития инициативы и творческих способностей на основе сотрудничества со взрослыми и сверстниками в соответствующих дошкольному возрасту видам деятельности.</a:t>
            </a:r>
          </a:p>
          <a:p>
            <a:pPr>
              <a:buNone/>
            </a:pPr>
            <a:r>
              <a:rPr lang="ru-RU" sz="1400" dirty="0" smtClean="0">
                <a:solidFill>
                  <a:srgbClr val="7030A0"/>
                </a:solidFill>
              </a:rPr>
              <a:t>Программа включает обязательную часть и часть, формируемую участниками образовательных отношений. Обе части являются взаимодополняющими и необходимыми с точки зрения реализации требований Федерального государственного образовательного стандарта дошкольного образования (далее – ФГОС ДО). </a:t>
            </a:r>
          </a:p>
          <a:p>
            <a:pPr>
              <a:buNone/>
            </a:pPr>
            <a:endParaRPr lang="ru-RU" sz="1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Структура программы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1600200"/>
            <a:ext cx="8143932" cy="4925144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Целевой раздел образовательной программы.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Пояснительная записка.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 Цели и задачи реализации Программы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Принципы и подходы к формированию Программы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1.3. Характеристики особенностей развития детей раннего и дошкольного возраста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Планируемые результаты освоения программы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Содержательный  раздел программы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1.Описание образовательной деятельности в соответствии с направлениями развития ребенка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Образовательная область «Физическое развитие»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Образовательная область «Социально-коммуникативное развитие»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 Образовательная область «Развитие речи»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 Образовательная область «Познавательное развитие»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Образовательная область «Художественно-эстетическое развитие»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Описание вариативных форм, способов, методов и средств реализации Программы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Организационный раздел.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Материально-техническое обеспечение программы.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Обеспечение методическими рекомендациями и средствами обучения и воспитания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Организация режима пребывания детей в образовательном учреждении</a:t>
            </a:r>
          </a:p>
          <a:p>
            <a:endParaRPr lang="ru-RU" sz="1400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3524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Цель программы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позитивная социализация и всестороннее развитие ребенка раннего и дошкольного возраста в адекватных его возрасту детских видах деятельности.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и укрепление физического и психического здоровья детей, в том числе их эмоционального благополучия;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равных возможностей для полноценного развития каждого ребенка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преемственности целей, задач и содержания образования, реализуемых в рамках образовательных программ различных уровней (далее - преемственность основных образовательных программ дошкольного и начального общего образования);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благоприятных условий развития детей в соответствии с их возрастными и индивидуальными особенностями и склонностями, развития способностей и творческого потенциала каждого ребенка как субъекта отношений с самим собой, другими детьми, взрослыми и миром;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объединение обучения и воспитания в целостный образовательный процесс на основе духовно-нравственных и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социокультурных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ценностей и принятых в обществе правил и норм поведения в интересах человека, семьи, общества;</a:t>
            </a:r>
          </a:p>
          <a:p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формирования предпосылок учебной деятельности;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обеспечение вариативности и разнообразия содержания Программы и организационных форм дошкольного образования, возможности формирования Программ различной направленности с учетом образовательных потребностей, способностей и состояния здоровья детей;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социокультурной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среды, соответствующей возрастным, индивидуальным, психологическим и физиологическим особенностям детей;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вариативной части программы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первоначальных умений и навыков практического владения татарским языком в устной форме; умение формировать мотивацию учения ребенка, активизировать в речи детей слова, обозначающие предмет, признак предмета и действие; способствовать умению составлять небольшие рассказы по серии картинок с одним действующим лицом, сюжетной картине или из личных наблюдений ребенка.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приобщение к истокам национальной культуры народов, населяющих Республику Татарстан. Предоставление каждому ребенку возможность обучения и воспитания на родном языке, формирование основ нравственности на лучших образцах национальной культуры, народных традициях и обычаях; ознакомление с историей Республики Татарстан, расширение знаний детей о своем родном крае. Создание благоприятных условий для воспитания толерантной личности - привития любви и уважения к людям другой национальности, к их культурным ценностям</a:t>
            </a:r>
            <a:r>
              <a:rPr lang="ru-RU" sz="1600" dirty="0" smtClean="0">
                <a:solidFill>
                  <a:srgbClr val="002060"/>
                </a:solidFill>
              </a:rPr>
              <a:t>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Принципы и подходы к формированию программы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357298"/>
            <a:ext cx="7358114" cy="4768865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Полноценное проживание ребенком всех этапов детства, обогащение детского развития;</a:t>
            </a: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Построение образовательной деятельности на основе индивидуальных особенностей каждого ребенка;</a:t>
            </a: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Содействие и сотрудничество детей и взрослых;</a:t>
            </a: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Поддержка инициативы детей в различных видах деятельности;</a:t>
            </a: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Организации с семьей;</a:t>
            </a: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Приобщение детей к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социо-культурным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нормам, традициям семьи, общества и государства;</a:t>
            </a: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познавательных интересов и познавательных действий ребенка в различных видах деятельности;</a:t>
            </a: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Возрастная адекватность дошкольного образования;</a:t>
            </a: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этнокультурной ситуации развития детей.</a:t>
            </a:r>
          </a:p>
          <a:p>
            <a:endParaRPr lang="ru-RU" sz="1800" dirty="0" smtClean="0">
              <a:solidFill>
                <a:srgbClr val="002060"/>
              </a:solidFill>
            </a:endParaRPr>
          </a:p>
          <a:p>
            <a:endParaRPr lang="ru-RU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Условия реализации образовательной программы ДОУ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600200"/>
            <a:ext cx="8072494" cy="4525963"/>
          </a:xfrm>
        </p:spPr>
        <p:txBody>
          <a:bodyPr/>
          <a:lstStyle/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уважение педагогов к человеческому достоинству воспитанников, формирование и поддержка их положительной самооценки, уверенности в собственных возможностях и способностях;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в образовательном процессе форм и методов работы с детьми, соответствующих их возрастным и индивидуальным особенностям (недопустимость как искусственного ускорения, так и искусственного замедления 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развития детей);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построение образовательного процесса на основе взаимодействия взрослых с детьми, ориентированного на интересы и возможности каждого ребёнка и учитывающего социальную ситуацию его развития;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поддержка педагогами положительного, доброжелательного отношения детей друг к другу и взаимодействия детей друг с другом в разных видах деятельности; 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поддержка инициативы и самостоятельности детей в специфических для них видах деятельности;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возможность выбора детьми материалов,  видов активности, участников совместной деятельности и общения;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защита детей от всех форм физического и психического насилия ; 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поддержка Организацией и педагогами родителей дошкольников в воспитании детей, охране и укреплении их здоровья, вовлечение семей воспитанников непосредственно в образовательный процесс.</a:t>
            </a:r>
          </a:p>
          <a:p>
            <a:pPr>
              <a:buNone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Целевые ориентиры образования в младшем возрасте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интересуется окружающими предметами и активно действует с ними; эмоционально вовлечен в действия с игрушками и другими предметами, стремится проявлять настойчивость в достижении результата своих действий;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игрушек;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стремится к общению со взрослыми и активно подражает им в движениях и действиях; появляются игры, в которых ребенок воспроизводит действия взрослого;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 интерес к сверстникам; наблюдает за их действиями и подражает им; проявляет интерес к стихам, песням и сказкам, рассматриванию картинки, стремится двигаться под музыку; эмоционально откликается на различные произведения культуры и искусства;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ребенка развита крупная моторика, он стремится осваивать различные виды движения (бег, лазанье, перешагивание и пр.).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Целевые ориентиры на этапе завершения дошкольного образования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785794"/>
            <a:ext cx="7143800" cy="5340369"/>
          </a:xfrm>
        </p:spPr>
        <p:txBody>
          <a:bodyPr/>
          <a:lstStyle/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071671" y="785794"/>
            <a:ext cx="49292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Материально-техническая база ДОУ 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8662" y="1928802"/>
            <a:ext cx="764386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Материально-техническая база детского сада соответствует требованиям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обеспечивает охрану жизни и здоровья детей, способствует их разностороннему развитию, реализации и выполнению программ воспитания, обучения, оздоровления детей.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праздников и развлечений для детей оборудован музыкальный зал, он оснащен современными техническими средствами. Имеются: DV-проектор, музыкальный центр,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мультимедийная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установка, которые успешно используются в процессе музыкальных комплексных, интегрированных занятий, в процессе проведения педагогических советов, родительских собраний. Групповые помещения светлые, уютные, обеспечены всей необходимой мебелью, которая соответствует современным требованиям и санитарным нормам дошкольных учреждений. Для реализации учебной деятельности группы оснащены ноутбуками.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C00000"/>
      </a:folHlink>
    </a:clrScheme>
    <a:fontScheme name="для шаблонов синий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1509</Words>
  <Application>Microsoft Office PowerPoint</Application>
  <PresentationFormat>Экран (4:3)</PresentationFormat>
  <Paragraphs>84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Times New Roman</vt:lpstr>
      <vt:lpstr>Comic Sans MS</vt:lpstr>
      <vt:lpstr>Wingdings</vt:lpstr>
      <vt:lpstr>Calibri</vt:lpstr>
      <vt:lpstr>1_Тема Office</vt:lpstr>
      <vt:lpstr>ОСНОВНАЯ ОБРАЗОВАТЕЛЬНАЯ ПРОГРАММА МБДОУ «ДЕТСКИЙ САД № 280» СОВЕТСКОГО РАЙОНА г.КАЗАНИ</vt:lpstr>
      <vt:lpstr>Слайд 2</vt:lpstr>
      <vt:lpstr>Структура программы</vt:lpstr>
      <vt:lpstr>Цель программы</vt:lpstr>
      <vt:lpstr>Задачи</vt:lpstr>
      <vt:lpstr>Задачи</vt:lpstr>
      <vt:lpstr>Задачи вариативной части программы</vt:lpstr>
      <vt:lpstr>Принципы и подходы к формированию программы</vt:lpstr>
      <vt:lpstr>Условия реализации образовательной программы ДОУ</vt:lpstr>
      <vt:lpstr>Целевые ориентиры образования в младшем возрасте </vt:lpstr>
      <vt:lpstr>Целевые ориентиры на этапе завершения дошкольного образования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Тетрадь на спирали</dc:title>
  <dc:creator>Фокина Лидия Петровна</dc:creator>
  <cp:keywords>Шаблон презентации</cp:keywords>
  <cp:lastModifiedBy>User</cp:lastModifiedBy>
  <cp:revision>139</cp:revision>
  <dcterms:created xsi:type="dcterms:W3CDTF">2014-07-06T18:18:01Z</dcterms:created>
  <dcterms:modified xsi:type="dcterms:W3CDTF">2019-10-15T10:53:30Z</dcterms:modified>
</cp:coreProperties>
</file>